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8" r:id="rId3"/>
    <p:sldId id="259" r:id="rId4"/>
    <p:sldId id="264" r:id="rId5"/>
    <p:sldId id="260" r:id="rId6"/>
    <p:sldId id="266" r:id="rId7"/>
    <p:sldId id="265" r:id="rId8"/>
    <p:sldId id="267" r:id="rId9"/>
    <p:sldId id="268" r:id="rId10"/>
    <p:sldId id="269" r:id="rId11"/>
    <p:sldId id="270" r:id="rId12"/>
    <p:sldId id="271" r:id="rId13"/>
    <p:sldId id="272" r:id="rId14"/>
    <p:sldId id="275" r:id="rId15"/>
    <p:sldId id="274" r:id="rId16"/>
    <p:sldId id="273" r:id="rId17"/>
    <p:sldId id="261" r:id="rId18"/>
    <p:sldId id="262" r:id="rId19"/>
    <p:sldId id="263" r:id="rId20"/>
  </p:sldIdLst>
  <p:sldSz cx="9144000" cy="5143500" type="screen16x9"/>
  <p:notesSz cx="6858000" cy="9144000"/>
  <p:embeddedFontLst>
    <p:embeddedFont>
      <p:font typeface="Rubik" panose="020B0604020202020204" charset="-79"/>
      <p:regular r:id="rId22"/>
      <p:bold r:id="rId23"/>
      <p:italic r:id="rId24"/>
      <p:boldItalic r:id="rId25"/>
    </p:embeddedFont>
    <p:embeddedFont>
      <p:font typeface="Rubik Light" panose="020B0604020202020204" charset="-79"/>
      <p:regular r:id="rId26"/>
      <p:bold r:id="rId27"/>
      <p:italic r:id="rId28"/>
      <p:boldItalic r:id="rId29"/>
    </p:embeddedFont>
    <p:embeddedFont>
      <p:font typeface="Rubik Medium" panose="020B0604020202020204" charset="-79"/>
      <p:regular r:id="rId30"/>
      <p:bold r:id="rId31"/>
      <p:italic r:id="rId32"/>
      <p:boldItalic r:id="rId33"/>
    </p:embeddedFont>
    <p:embeddedFont>
      <p:font typeface="Rubik SemiBold" panose="020B0604020202020204" charset="-79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CF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666" y="70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1356d9b0f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1356d9b0f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962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6096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69342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4416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175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64647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5638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2655c8f53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2655c8f53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200da5092a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200da5092a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200da5092a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200da5092a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200da5092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200da5092a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3356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376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352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583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200da5092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200da5092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7067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4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5.png"/><Relationship Id="rId9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jp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jp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9800" y="186500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517900" y="1159622"/>
            <a:ext cx="5143312" cy="9232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4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Data </a:t>
            </a:r>
            <a:r>
              <a:rPr lang="en-ID" sz="2400" b="1" dirty="0" err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Modeling</a:t>
            </a:r>
            <a:r>
              <a:rPr lang="en-ID" sz="24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, Warehouse Foundation, and SQL Operation </a:t>
            </a:r>
          </a:p>
        </p:txBody>
      </p:sp>
      <p:sp>
        <p:nvSpPr>
          <p:cNvPr id="57" name="Google Shape;57;p13"/>
          <p:cNvSpPr txBox="1"/>
          <p:nvPr/>
        </p:nvSpPr>
        <p:spPr>
          <a:xfrm>
            <a:off x="517900" y="1938692"/>
            <a:ext cx="4392000" cy="569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Rubik" panose="020B0604020202020204" charset="-79"/>
                <a:ea typeface="Rubik SemiBold"/>
                <a:cs typeface="Rubik" panose="020B0604020202020204" charset="-79"/>
                <a:sym typeface="Rubik SemiBold"/>
              </a:rPr>
              <a:t>Kalbe </a:t>
            </a:r>
            <a:r>
              <a:rPr lang="en-US" sz="2400" dirty="0" err="1">
                <a:solidFill>
                  <a:schemeClr val="lt1"/>
                </a:solidFill>
                <a:latin typeface="Rubik" panose="020B0604020202020204" charset="-79"/>
                <a:ea typeface="Rubik SemiBold"/>
                <a:cs typeface="Rubik" panose="020B0604020202020204" charset="-79"/>
                <a:sym typeface="Rubik SemiBold"/>
              </a:rPr>
              <a:t>Nutritionals</a:t>
            </a:r>
            <a:r>
              <a:rPr lang="en-US" sz="2400" dirty="0">
                <a:solidFill>
                  <a:schemeClr val="lt1"/>
                </a:solidFill>
                <a:latin typeface="Rubik" panose="020B0604020202020204" charset="-79"/>
                <a:ea typeface="Rubik SemiBold"/>
                <a:cs typeface="Rubik" panose="020B0604020202020204" charset="-79"/>
                <a:sym typeface="Rubik SemiBold"/>
              </a:rPr>
              <a:t> - DBA</a:t>
            </a:r>
            <a:endParaRPr sz="2400" dirty="0">
              <a:solidFill>
                <a:schemeClr val="lt1"/>
              </a:solidFill>
              <a:latin typeface="Rubik" panose="020B0604020202020204" charset="-79"/>
              <a:ea typeface="Rubik SemiBold"/>
              <a:cs typeface="Rubik" panose="020B0604020202020204" charset="-79"/>
              <a:sym typeface="Rubik SemiBold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6757125" y="-621925"/>
            <a:ext cx="3135000" cy="3051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1769125" y="172450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517900" y="3183478"/>
            <a:ext cx="4392000" cy="80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Presented by</a:t>
            </a:r>
            <a:endParaRPr sz="2000" dirty="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ubik Light"/>
                <a:ea typeface="Rubik Light"/>
                <a:cs typeface="Rubik Light"/>
                <a:sym typeface="Rubik Light"/>
              </a:rPr>
              <a:t>Agung Nugraha</a:t>
            </a:r>
            <a:endParaRPr sz="20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61D4D7-41F6-4B8C-B68B-C967E7F1CE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6266" y="-36863"/>
            <a:ext cx="1342560" cy="8472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426498" y="296068"/>
            <a:ext cx="6891102" cy="677078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latin typeface="Rubik"/>
                <a:ea typeface="Rubik"/>
                <a:cs typeface="Rubik"/>
                <a:sym typeface="Rubik"/>
              </a:rPr>
              <a:t>Buatlah</a:t>
            </a:r>
            <a:r>
              <a:rPr lang="en-US" sz="1600" b="1" dirty="0">
                <a:latin typeface="Rubik"/>
                <a:ea typeface="Rubik"/>
                <a:cs typeface="Rubik"/>
                <a:sym typeface="Rubik"/>
              </a:rPr>
              <a:t> query </a:t>
            </a:r>
            <a:r>
              <a:rPr lang="en-US" sz="1600" b="1" dirty="0" err="1">
                <a:latin typeface="Rubik"/>
                <a:ea typeface="Rubik"/>
                <a:cs typeface="Rubik"/>
                <a:sym typeface="Rubik"/>
              </a:rPr>
              <a:t>untuk</a:t>
            </a:r>
            <a:r>
              <a:rPr lang="en-US" sz="16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sv-SE" sz="1600" b="1" dirty="0">
                <a:latin typeface="Rubik"/>
                <a:ea typeface="Rubik"/>
                <a:cs typeface="Rubik"/>
                <a:sym typeface="Rubik"/>
              </a:rPr>
              <a:t>menampilkan 10 barang paling sering dikirim di bulan Mei 2023</a:t>
            </a:r>
            <a:endParaRPr sz="16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105D5D-0E9D-4967-A2F8-EF071F7B3E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313"/>
          <a:stretch/>
        </p:blipFill>
        <p:spPr>
          <a:xfrm>
            <a:off x="426498" y="1114008"/>
            <a:ext cx="8291004" cy="11204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754B30-4215-4D1B-BBE5-3865BBF869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498" y="2400326"/>
            <a:ext cx="8291004" cy="227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040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/>
        </p:nvSpPr>
        <p:spPr>
          <a:xfrm>
            <a:off x="426498" y="275897"/>
            <a:ext cx="6891102" cy="430857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latin typeface="Rubik"/>
                <a:ea typeface="Rubik"/>
                <a:cs typeface="Rubik"/>
                <a:sym typeface="Rubik"/>
              </a:rPr>
              <a:t>Buatlah</a:t>
            </a:r>
            <a:r>
              <a:rPr lang="en-US" sz="1600" b="1" dirty="0">
                <a:latin typeface="Rubik"/>
                <a:ea typeface="Rubik"/>
                <a:cs typeface="Rubik"/>
                <a:sym typeface="Rubik"/>
              </a:rPr>
              <a:t> query </a:t>
            </a:r>
            <a:r>
              <a:rPr lang="en-US" sz="1600" b="1" dirty="0" err="1">
                <a:latin typeface="Rubik"/>
                <a:ea typeface="Rubik"/>
                <a:cs typeface="Rubik"/>
                <a:sym typeface="Rubik"/>
              </a:rPr>
              <a:t>untuk</a:t>
            </a:r>
            <a:r>
              <a:rPr lang="en-US" sz="16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sv-SE" sz="1600" b="1" dirty="0">
                <a:latin typeface="Rubik"/>
                <a:ea typeface="Rubik"/>
                <a:cs typeface="Rubik"/>
                <a:sym typeface="Rubik"/>
              </a:rPr>
              <a:t> menampilkan pengiriman yang belum selesai</a:t>
            </a:r>
            <a:endParaRPr sz="16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 rotWithShape="1">
          <a:blip r:embed="rId3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BC9F3A-8BFA-43A5-AEB6-ED94E35E7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498" y="951702"/>
            <a:ext cx="8291004" cy="1258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642AB9-C19A-4F70-9554-C850B57A017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26498" y="2763034"/>
            <a:ext cx="8351742" cy="149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329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-3810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426498" y="275897"/>
            <a:ext cx="6891102" cy="677078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latin typeface="Rubik"/>
                <a:ea typeface="Rubik"/>
                <a:cs typeface="Rubik"/>
                <a:sym typeface="Rubik"/>
              </a:rPr>
              <a:t>Buatlah</a:t>
            </a:r>
            <a:r>
              <a:rPr lang="en-US" sz="16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600" b="1" dirty="0" err="1">
                <a:latin typeface="Rubik"/>
                <a:ea typeface="Rubik"/>
                <a:cs typeface="Rubik"/>
                <a:sym typeface="Rubik"/>
              </a:rPr>
              <a:t>sebuah</a:t>
            </a:r>
            <a:r>
              <a:rPr lang="en-US" sz="1600" b="1" dirty="0">
                <a:latin typeface="Rubik"/>
                <a:ea typeface="Rubik"/>
                <a:cs typeface="Rubik"/>
                <a:sym typeface="Rubik"/>
              </a:rPr>
              <a:t> user deﬁned function </a:t>
            </a:r>
            <a:r>
              <a:rPr lang="en-US" sz="1600" b="1" dirty="0" err="1">
                <a:latin typeface="Rubik"/>
                <a:ea typeface="Rubik"/>
                <a:cs typeface="Rubik"/>
                <a:sym typeface="Rubik"/>
              </a:rPr>
              <a:t>untuk</a:t>
            </a:r>
            <a:r>
              <a:rPr lang="en-US" sz="16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600" b="1" dirty="0" err="1">
                <a:latin typeface="Rubik"/>
                <a:ea typeface="Rubik"/>
                <a:cs typeface="Rubik"/>
                <a:sym typeface="Rubik"/>
              </a:rPr>
              <a:t>membuat</a:t>
            </a:r>
            <a:r>
              <a:rPr lang="en-US" sz="1600" b="1" dirty="0">
                <a:latin typeface="Rubik"/>
                <a:ea typeface="Rubik"/>
                <a:cs typeface="Rubik"/>
                <a:sym typeface="Rubik"/>
              </a:rPr>
              <a:t> ID Shipment </a:t>
            </a:r>
            <a:r>
              <a:rPr lang="en-US" sz="1600" b="1" dirty="0" err="1">
                <a:latin typeface="Rubik"/>
                <a:ea typeface="Rubik"/>
                <a:cs typeface="Rubik"/>
                <a:sym typeface="Rubik"/>
              </a:rPr>
              <a:t>dengan</a:t>
            </a:r>
            <a:r>
              <a:rPr lang="en-US" sz="1600" b="1" dirty="0">
                <a:latin typeface="Rubik"/>
                <a:ea typeface="Rubik"/>
                <a:cs typeface="Rubik"/>
                <a:sym typeface="Rubik"/>
              </a:rPr>
              <a:t> format </a:t>
            </a:r>
            <a:r>
              <a:rPr lang="en-US" sz="1600" b="1" dirty="0" err="1">
                <a:latin typeface="Rubik"/>
                <a:ea typeface="Rubik"/>
                <a:cs typeface="Rubik"/>
                <a:sym typeface="Rubik"/>
              </a:rPr>
              <a:t>yymmddxxx</a:t>
            </a:r>
            <a:r>
              <a:rPr lang="en-US" sz="1600" b="1" dirty="0">
                <a:latin typeface="Rubik"/>
                <a:ea typeface="Rubik"/>
                <a:cs typeface="Rubik"/>
                <a:sym typeface="Rubik"/>
              </a:rPr>
              <a:t> (</a:t>
            </a:r>
            <a:r>
              <a:rPr lang="en-US" sz="1600" b="1" dirty="0" err="1">
                <a:latin typeface="Rubik"/>
                <a:ea typeface="Rubik"/>
                <a:cs typeface="Rubik"/>
                <a:sym typeface="Rubik"/>
              </a:rPr>
              <a:t>contoh</a:t>
            </a:r>
            <a:r>
              <a:rPr lang="en-US" sz="1600" b="1" dirty="0">
                <a:latin typeface="Rubik"/>
                <a:ea typeface="Rubik"/>
                <a:cs typeface="Rubik"/>
                <a:sym typeface="Rubik"/>
              </a:rPr>
              <a:t>: 230519001)</a:t>
            </a:r>
            <a:endParaRPr sz="16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09724A-7CE7-484D-9527-6D771BA76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756" y="1321361"/>
            <a:ext cx="8263746" cy="26638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488443-C96A-4672-AAD1-630054F323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1153"/>
          <a:stretch/>
        </p:blipFill>
        <p:spPr>
          <a:xfrm>
            <a:off x="453756" y="4213047"/>
            <a:ext cx="8263746" cy="51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79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426498" y="275897"/>
            <a:ext cx="6891102" cy="430857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b="1" dirty="0" err="1">
                <a:latin typeface="Rubik"/>
                <a:ea typeface="Rubik"/>
                <a:cs typeface="Rubik"/>
                <a:sym typeface="Rubik"/>
              </a:rPr>
              <a:t>Buatlah</a:t>
            </a:r>
            <a:r>
              <a:rPr lang="en-ID" sz="1600" b="1" dirty="0">
                <a:latin typeface="Rubik"/>
                <a:ea typeface="Rubik"/>
                <a:cs typeface="Rubik"/>
                <a:sym typeface="Rubik"/>
              </a:rPr>
              <a:t> stored procedure </a:t>
            </a:r>
            <a:r>
              <a:rPr lang="en-ID" sz="1600" b="1" dirty="0" err="1">
                <a:latin typeface="Rubik"/>
                <a:ea typeface="Rubik"/>
                <a:cs typeface="Rubik"/>
                <a:sym typeface="Rubik"/>
              </a:rPr>
              <a:t>untuk</a:t>
            </a:r>
            <a:r>
              <a:rPr lang="en-ID" sz="16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ID" sz="1600" b="1" dirty="0" err="1">
                <a:latin typeface="Rubik"/>
                <a:ea typeface="Rubik"/>
                <a:cs typeface="Rubik"/>
                <a:sym typeface="Rubik"/>
              </a:rPr>
              <a:t>membuat</a:t>
            </a:r>
            <a:r>
              <a:rPr lang="en-ID" sz="1600" b="1" dirty="0">
                <a:latin typeface="Rubik"/>
                <a:ea typeface="Rubik"/>
                <a:cs typeface="Rubik"/>
                <a:sym typeface="Rubik"/>
              </a:rPr>
              <a:t> shipment </a:t>
            </a:r>
            <a:r>
              <a:rPr lang="en-ID" sz="1600" b="1" dirty="0" err="1">
                <a:latin typeface="Rubik"/>
                <a:ea typeface="Rubik"/>
                <a:cs typeface="Rubik"/>
                <a:sym typeface="Rubik"/>
              </a:rPr>
              <a:t>baru</a:t>
            </a:r>
            <a:endParaRPr sz="16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73B178-5C09-4AD1-9DF8-9EE6C0222D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9908"/>
          <a:stretch/>
        </p:blipFill>
        <p:spPr>
          <a:xfrm>
            <a:off x="426498" y="950650"/>
            <a:ext cx="8291004" cy="1068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712737-5DDD-41D9-84E9-6C97434525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498" y="2140435"/>
            <a:ext cx="8291004" cy="272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636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426498" y="275897"/>
            <a:ext cx="6891102" cy="430857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b="1" dirty="0" err="1">
                <a:latin typeface="Rubik"/>
                <a:ea typeface="Rubik"/>
                <a:cs typeface="Rubik"/>
                <a:sym typeface="Rubik"/>
              </a:rPr>
              <a:t>Buatlah</a:t>
            </a:r>
            <a:r>
              <a:rPr lang="en-ID" sz="1600" b="1" dirty="0">
                <a:latin typeface="Rubik"/>
                <a:ea typeface="Rubik"/>
                <a:cs typeface="Rubik"/>
                <a:sym typeface="Rubik"/>
              </a:rPr>
              <a:t> stored procedure </a:t>
            </a:r>
            <a:r>
              <a:rPr lang="en-ID" sz="1600" b="1" dirty="0" err="1">
                <a:latin typeface="Rubik"/>
                <a:ea typeface="Rubik"/>
                <a:cs typeface="Rubik"/>
                <a:sym typeface="Rubik"/>
              </a:rPr>
              <a:t>untuk</a:t>
            </a:r>
            <a:r>
              <a:rPr lang="en-ID" sz="16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ID" sz="1600" b="1" dirty="0" err="1">
                <a:latin typeface="Rubik"/>
                <a:ea typeface="Rubik"/>
                <a:cs typeface="Rubik"/>
                <a:sym typeface="Rubik"/>
              </a:rPr>
              <a:t>menambahkan</a:t>
            </a:r>
            <a:r>
              <a:rPr lang="en-ID" sz="16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ID" sz="1600" b="1" dirty="0" err="1">
                <a:latin typeface="Rubik"/>
                <a:ea typeface="Rubik"/>
                <a:cs typeface="Rubik"/>
                <a:sym typeface="Rubik"/>
              </a:rPr>
              <a:t>produk</a:t>
            </a:r>
            <a:endParaRPr sz="16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85CFBD-1C5A-410E-8FA1-D13F44A5D9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7843"/>
          <a:stretch/>
        </p:blipFill>
        <p:spPr>
          <a:xfrm>
            <a:off x="426499" y="834991"/>
            <a:ext cx="8291004" cy="6356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A59CDF-CA2F-4AFA-840F-FAA754F128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498" y="1598897"/>
            <a:ext cx="8291004" cy="326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476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426498" y="275897"/>
            <a:ext cx="6891102" cy="430857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latin typeface="Rubik"/>
                <a:ea typeface="Rubik"/>
                <a:cs typeface="Rubik"/>
                <a:sym typeface="Rubik"/>
              </a:rPr>
              <a:t>Buatlah</a:t>
            </a:r>
            <a:r>
              <a:rPr lang="en-US" sz="1600" b="1" dirty="0">
                <a:latin typeface="Rubik"/>
                <a:ea typeface="Rubik"/>
                <a:cs typeface="Rubik"/>
                <a:sym typeface="Rubik"/>
              </a:rPr>
              <a:t> task </a:t>
            </a:r>
            <a:r>
              <a:rPr lang="en-US" sz="1600" b="1" dirty="0" err="1">
                <a:latin typeface="Rubik"/>
                <a:ea typeface="Rubik"/>
                <a:cs typeface="Rubik"/>
                <a:sym typeface="Rubik"/>
              </a:rPr>
              <a:t>melakukan</a:t>
            </a:r>
            <a:r>
              <a:rPr lang="en-US" sz="1600" b="1" dirty="0">
                <a:latin typeface="Rubik"/>
                <a:ea typeface="Rubik"/>
                <a:cs typeface="Rubik"/>
                <a:sym typeface="Rubik"/>
              </a:rPr>
              <a:t> backup database </a:t>
            </a:r>
            <a:r>
              <a:rPr lang="en-US" sz="1600" b="1" dirty="0" err="1">
                <a:latin typeface="Rubik"/>
                <a:ea typeface="Rubik"/>
                <a:cs typeface="Rubik"/>
                <a:sym typeface="Rubik"/>
              </a:rPr>
              <a:t>pukul</a:t>
            </a:r>
            <a:r>
              <a:rPr lang="en-US" sz="1600" b="1" dirty="0">
                <a:latin typeface="Rubik"/>
                <a:ea typeface="Rubik"/>
                <a:cs typeface="Rubik"/>
                <a:sym typeface="Rubik"/>
              </a:rPr>
              <a:t> 23:00 </a:t>
            </a:r>
            <a:r>
              <a:rPr lang="en-US" sz="1600" b="1" dirty="0" err="1">
                <a:latin typeface="Rubik"/>
                <a:ea typeface="Rubik"/>
                <a:cs typeface="Rubik"/>
                <a:sym typeface="Rubik"/>
              </a:rPr>
              <a:t>setiap</a:t>
            </a:r>
            <a:r>
              <a:rPr lang="en-US" sz="16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600" b="1" dirty="0" err="1">
                <a:latin typeface="Rubik"/>
                <a:ea typeface="Rubik"/>
                <a:cs typeface="Rubik"/>
                <a:sym typeface="Rubik"/>
              </a:rPr>
              <a:t>hari</a:t>
            </a:r>
            <a:endParaRPr sz="16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6B108C-9348-4620-91B8-42B7598241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2" b="-299"/>
          <a:stretch/>
        </p:blipFill>
        <p:spPr>
          <a:xfrm>
            <a:off x="426498" y="912550"/>
            <a:ext cx="8291004" cy="380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40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426498" y="275897"/>
            <a:ext cx="6891102" cy="677078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latin typeface="Rubik"/>
                <a:ea typeface="Rubik"/>
                <a:cs typeface="Rubik"/>
                <a:sym typeface="Rubik"/>
              </a:rPr>
              <a:t>Buatlah</a:t>
            </a:r>
            <a:r>
              <a:rPr lang="en-US" sz="1600" b="1" dirty="0">
                <a:latin typeface="Rubik"/>
                <a:ea typeface="Rubik"/>
                <a:cs typeface="Rubik"/>
                <a:sym typeface="Rubik"/>
              </a:rPr>
              <a:t> alert </a:t>
            </a:r>
            <a:r>
              <a:rPr lang="en-US" sz="1600" b="1" dirty="0" err="1">
                <a:latin typeface="Rubik"/>
                <a:ea typeface="Rubik"/>
                <a:cs typeface="Rubik"/>
                <a:sym typeface="Rubik"/>
              </a:rPr>
              <a:t>ketika</a:t>
            </a:r>
            <a:r>
              <a:rPr lang="en-US" sz="16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600" b="1" dirty="0" err="1">
                <a:latin typeface="Rubik"/>
                <a:ea typeface="Rubik"/>
                <a:cs typeface="Rubik"/>
                <a:sym typeface="Rubik"/>
              </a:rPr>
              <a:t>suatu</a:t>
            </a:r>
            <a:r>
              <a:rPr lang="en-US" sz="1600" b="1" dirty="0">
                <a:latin typeface="Rubik"/>
                <a:ea typeface="Rubik"/>
                <a:cs typeface="Rubik"/>
                <a:sym typeface="Rubik"/>
              </a:rPr>
              <a:t> query </a:t>
            </a:r>
            <a:r>
              <a:rPr lang="en-US" sz="1600" b="1" dirty="0" err="1">
                <a:latin typeface="Rubik"/>
                <a:ea typeface="Rubik"/>
                <a:cs typeface="Rubik"/>
                <a:sym typeface="Rubik"/>
              </a:rPr>
              <a:t>memiliki</a:t>
            </a:r>
            <a:r>
              <a:rPr lang="en-US" sz="1600" b="1" dirty="0">
                <a:latin typeface="Rubik"/>
                <a:ea typeface="Rubik"/>
                <a:cs typeface="Rubik"/>
                <a:sym typeface="Rubik"/>
              </a:rPr>
              <a:t> total waiting time </a:t>
            </a:r>
            <a:r>
              <a:rPr lang="en-US" sz="1600" b="1" dirty="0" err="1">
                <a:latin typeface="Rubik"/>
                <a:ea typeface="Rubik"/>
                <a:cs typeface="Rubik"/>
                <a:sym typeface="Rubik"/>
              </a:rPr>
              <a:t>sebesar</a:t>
            </a:r>
            <a:r>
              <a:rPr lang="en-US" sz="1600" b="1" dirty="0">
                <a:latin typeface="Rubik"/>
                <a:ea typeface="Rubik"/>
                <a:cs typeface="Rubik"/>
                <a:sym typeface="Rubik"/>
              </a:rPr>
              <a:t> 10 </a:t>
            </a:r>
            <a:r>
              <a:rPr lang="en-US" sz="1600" b="1" dirty="0" err="1">
                <a:latin typeface="Rubik"/>
                <a:ea typeface="Rubik"/>
                <a:cs typeface="Rubik"/>
                <a:sym typeface="Rubik"/>
              </a:rPr>
              <a:t>detik</a:t>
            </a:r>
            <a:r>
              <a:rPr lang="en-US" sz="16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600" b="1" dirty="0" err="1">
                <a:latin typeface="Rubik"/>
                <a:ea typeface="Rubik"/>
                <a:cs typeface="Rubik"/>
                <a:sym typeface="Rubik"/>
              </a:rPr>
              <a:t>atau</a:t>
            </a:r>
            <a:r>
              <a:rPr lang="en-US" sz="16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600" b="1" dirty="0" err="1">
                <a:latin typeface="Rubik"/>
                <a:ea typeface="Rubik"/>
                <a:cs typeface="Rubik"/>
                <a:sym typeface="Rubik"/>
              </a:rPr>
              <a:t>lebih</a:t>
            </a:r>
            <a:endParaRPr sz="16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48ED36-C615-4AC9-98FA-189852EF651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3587" b="13587"/>
          <a:stretch/>
        </p:blipFill>
        <p:spPr>
          <a:xfrm>
            <a:off x="426498" y="1109382"/>
            <a:ext cx="8291004" cy="351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270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/>
        </p:nvSpPr>
        <p:spPr>
          <a:xfrm>
            <a:off x="340500" y="1899838"/>
            <a:ext cx="8463000" cy="8772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latin typeface="Rubik"/>
                <a:ea typeface="Rubik"/>
                <a:cs typeface="Rubik"/>
                <a:sym typeface="Rubik"/>
              </a:rPr>
              <a:t>Insert Your Link Here</a:t>
            </a:r>
            <a:endParaRPr sz="45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13" name="Google Shape;113;p18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/>
        </p:nvSpPr>
        <p:spPr>
          <a:xfrm>
            <a:off x="340500" y="2843463"/>
            <a:ext cx="837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You can add </a:t>
            </a:r>
            <a:r>
              <a:rPr lang="en" b="1">
                <a:latin typeface="Rubik"/>
                <a:ea typeface="Rubik"/>
                <a:cs typeface="Rubik"/>
                <a:sym typeface="Rubik"/>
              </a:rPr>
              <a:t>link GitHub / Coda / Figma </a:t>
            </a:r>
            <a:r>
              <a:rPr lang="en">
                <a:latin typeface="Rubik"/>
                <a:ea typeface="Rubik"/>
                <a:cs typeface="Rubik"/>
                <a:sym typeface="Rubik"/>
              </a:rPr>
              <a:t>also (optional)</a:t>
            </a:r>
            <a:endParaRPr i="1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9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/>
        </p:nvSpPr>
        <p:spPr>
          <a:xfrm>
            <a:off x="340500" y="1899838"/>
            <a:ext cx="8463000" cy="954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latin typeface="Rubik"/>
                <a:ea typeface="Rubik"/>
                <a:cs typeface="Rubik"/>
                <a:sym typeface="Rubik"/>
              </a:rPr>
              <a:t>Video Presentation Here</a:t>
            </a:r>
            <a:endParaRPr sz="50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21" name="Google Shape;121;p19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340500" y="2843463"/>
            <a:ext cx="837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Please insert your link video here (You can upload the video on YouTube or Google Drive first)!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0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5425" y="4262625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/>
        </p:nvSpPr>
        <p:spPr>
          <a:xfrm>
            <a:off x="2376000" y="1939850"/>
            <a:ext cx="4392000" cy="877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Thank You</a:t>
            </a:r>
            <a:endParaRPr sz="20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4314750" y="4248575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C33CAA-F329-4E27-876F-748E9914C9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2550" y="4061100"/>
            <a:ext cx="1342560" cy="84724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-23479" y="0"/>
            <a:ext cx="4572000" cy="5143500"/>
          </a:xfrm>
          <a:prstGeom prst="rect">
            <a:avLst/>
          </a:prstGeom>
          <a:solidFill>
            <a:srgbClr val="019FAB">
              <a:alpha val="4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387194" y="491100"/>
            <a:ext cx="1899300" cy="1848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2456517" y="892800"/>
            <a:ext cx="20016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Rubik SemiBold"/>
                <a:ea typeface="Rubik SemiBold"/>
                <a:cs typeface="Rubik SemiBold"/>
                <a:sym typeface="Rubik SemiBold"/>
              </a:rPr>
              <a:t>Agung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Rubik SemiBold"/>
                <a:ea typeface="Rubik SemiBold"/>
                <a:cs typeface="Rubik SemiBold"/>
                <a:sym typeface="Rubik SemiBold"/>
              </a:rPr>
              <a:t>Nugraha</a:t>
            </a:r>
            <a:endParaRPr sz="3000" dirty="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537850" y="2571750"/>
            <a:ext cx="350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ubik SemiBold"/>
                <a:ea typeface="Rubik SemiBold"/>
                <a:cs typeface="Rubik SemiBold"/>
                <a:sym typeface="Rubik SemiBold"/>
              </a:rPr>
              <a:t>About Me</a:t>
            </a:r>
            <a:endParaRPr sz="2000" dirty="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4867250" y="959175"/>
            <a:ext cx="350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ubik SemiBold"/>
                <a:ea typeface="Rubik SemiBold"/>
                <a:cs typeface="Rubik SemiBold"/>
                <a:sym typeface="Rubik SemiBold"/>
              </a:rPr>
              <a:t>My Experience</a:t>
            </a:r>
            <a:endParaRPr sz="2000" dirty="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5095575" y="1848125"/>
            <a:ext cx="28500" cy="991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5095575" y="2981600"/>
            <a:ext cx="28500" cy="991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5000625" y="1716050"/>
            <a:ext cx="218400" cy="2184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5000625" y="2800350"/>
            <a:ext cx="218400" cy="2184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5000625" y="3952875"/>
            <a:ext cx="218400" cy="2184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5"/>
          <p:cNvSpPr txBox="1"/>
          <p:nvPr/>
        </p:nvSpPr>
        <p:spPr>
          <a:xfrm>
            <a:off x="5294775" y="1625150"/>
            <a:ext cx="37401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bik"/>
                <a:ea typeface="Rubik"/>
                <a:cs typeface="Rubik"/>
                <a:sym typeface="Rubik"/>
              </a:rPr>
              <a:t>Beasiswa Multi-Platform App Developer IDCamp Indosat Ooredo x Dicoding 2023 	</a:t>
            </a:r>
            <a:endParaRPr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5263988" y="2601788"/>
            <a:ext cx="37401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bik"/>
                <a:ea typeface="Rubik"/>
                <a:cs typeface="Rubik"/>
                <a:sym typeface="Rubik"/>
              </a:rPr>
              <a:t>PT Berbagi Bintang Teknologi (Starshare)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bik"/>
                <a:ea typeface="Rubik"/>
                <a:cs typeface="Rubik"/>
                <a:sym typeface="Rubik"/>
              </a:rPr>
              <a:t>Staff Manager</a:t>
            </a:r>
            <a:endParaRPr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5294775" y="3646592"/>
            <a:ext cx="37401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ubik"/>
                <a:ea typeface="Rubik"/>
                <a:cs typeface="Rubik"/>
                <a:sym typeface="Rubik"/>
              </a:rPr>
              <a:t>Mitra Merchant Shopee, Grab, dan Gojek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D</a:t>
            </a:r>
            <a:r>
              <a:rPr lang="en" dirty="0">
                <a:latin typeface="Rubik"/>
                <a:ea typeface="Rubik"/>
                <a:cs typeface="Rubik"/>
                <a:sym typeface="Rubik"/>
              </a:rPr>
              <a:t>engan ulasan total lebih dari 8 ribu ulasan dalam 3 tahun</a:t>
            </a:r>
          </a:p>
        </p:txBody>
      </p:sp>
      <p:sp>
        <p:nvSpPr>
          <p:cNvPr id="90" name="Google Shape;90;p15"/>
          <p:cNvSpPr txBox="1"/>
          <p:nvPr/>
        </p:nvSpPr>
        <p:spPr>
          <a:xfrm>
            <a:off x="537850" y="3064350"/>
            <a:ext cx="37401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latin typeface="Rubik"/>
                <a:ea typeface="Rubik"/>
                <a:cs typeface="Rubik"/>
                <a:sym typeface="Rubik"/>
              </a:rPr>
              <a:t>Fresh graduate in Informatics Engineering with a deep interest in Multi-Platform App Developer using flutter framework and all things related to SQL and NoSQL. I also spend a lot of time writing and designing app user interfaces. </a:t>
            </a:r>
            <a:endParaRPr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2DDC41-8CCB-442B-BDA0-29A5877A05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850" y="601853"/>
            <a:ext cx="1646549" cy="16260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426498" y="726925"/>
            <a:ext cx="8463000" cy="954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dirty="0">
                <a:latin typeface="Rubik"/>
                <a:ea typeface="Rubik"/>
                <a:cs typeface="Rubik"/>
                <a:sym typeface="Rubik"/>
              </a:rPr>
              <a:t>Challenge</a:t>
            </a:r>
            <a:endParaRPr sz="50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/>
        </p:nvSpPr>
        <p:spPr>
          <a:xfrm>
            <a:off x="749415" y="1955957"/>
            <a:ext cx="7520526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Di  </a:t>
            </a:r>
            <a:r>
              <a:rPr lang="en-US" sz="1800" dirty="0" err="1">
                <a:latin typeface="Rubik"/>
                <a:ea typeface="Rubik"/>
                <a:cs typeface="Rubik"/>
                <a:sym typeface="Rubik"/>
              </a:rPr>
              <a:t>dalam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  PT  Kalbe  </a:t>
            </a:r>
            <a:r>
              <a:rPr lang="en-US" sz="1800" dirty="0" err="1">
                <a:latin typeface="Rubik"/>
                <a:ea typeface="Rubik"/>
                <a:cs typeface="Rubik"/>
                <a:sym typeface="Rubik"/>
              </a:rPr>
              <a:t>Nutritionals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  </a:t>
            </a:r>
            <a:r>
              <a:rPr lang="en-US" sz="1800" dirty="0" err="1">
                <a:latin typeface="Rubik"/>
                <a:ea typeface="Rubik"/>
                <a:cs typeface="Rubik"/>
                <a:sym typeface="Rubik"/>
              </a:rPr>
              <a:t>akan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  </a:t>
            </a:r>
            <a:r>
              <a:rPr lang="en-US" sz="1800" dirty="0" err="1">
                <a:latin typeface="Rubik"/>
                <a:ea typeface="Rubik"/>
                <a:cs typeface="Rubik"/>
                <a:sym typeface="Rubik"/>
              </a:rPr>
              <a:t>dibuat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  </a:t>
            </a:r>
            <a:r>
              <a:rPr lang="en-US" sz="1800" dirty="0" err="1">
                <a:latin typeface="Rubik"/>
                <a:ea typeface="Rubik"/>
                <a:cs typeface="Rubik"/>
                <a:sym typeface="Rubik"/>
              </a:rPr>
              <a:t>sebuah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 software </a:t>
            </a:r>
            <a:r>
              <a:rPr lang="en-US" sz="1800" dirty="0" err="1">
                <a:latin typeface="Rubik"/>
                <a:ea typeface="Rubik"/>
                <a:cs typeface="Rubik"/>
                <a:sym typeface="Rubik"/>
              </a:rPr>
              <a:t>manajemen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dirty="0" err="1">
                <a:latin typeface="Rubik"/>
                <a:ea typeface="Rubik"/>
                <a:cs typeface="Rubik"/>
                <a:sym typeface="Rubik"/>
              </a:rPr>
              <a:t>distribusi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dirty="0" err="1">
                <a:latin typeface="Rubik"/>
                <a:ea typeface="Rubik"/>
                <a:cs typeface="Rubik"/>
                <a:sym typeface="Rubik"/>
              </a:rPr>
              <a:t>produk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. Software </a:t>
            </a:r>
            <a:r>
              <a:rPr lang="en-US" sz="1800" dirty="0" err="1">
                <a:latin typeface="Rubik"/>
                <a:ea typeface="Rubik"/>
                <a:cs typeface="Rubik"/>
                <a:sym typeface="Rubik"/>
              </a:rPr>
              <a:t>ini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dirty="0" err="1">
                <a:latin typeface="Rubik"/>
                <a:ea typeface="Rubik"/>
                <a:cs typeface="Rubik"/>
                <a:sym typeface="Rubik"/>
              </a:rPr>
              <a:t>akan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dirty="0" err="1">
                <a:latin typeface="Rubik"/>
                <a:ea typeface="Rubik"/>
                <a:cs typeface="Rubik"/>
                <a:sym typeface="Rubik"/>
              </a:rPr>
              <a:t>digunakan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  </a:t>
            </a:r>
            <a:r>
              <a:rPr lang="en-US" sz="1800" dirty="0" err="1">
                <a:latin typeface="Rubik"/>
                <a:ea typeface="Rubik"/>
                <a:cs typeface="Rubik"/>
                <a:sym typeface="Rubik"/>
              </a:rPr>
              <a:t>untuk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  </a:t>
            </a:r>
            <a:r>
              <a:rPr lang="en-US" sz="1800" dirty="0" err="1">
                <a:latin typeface="Rubik"/>
                <a:ea typeface="Rubik"/>
                <a:cs typeface="Rubik"/>
                <a:sym typeface="Rubik"/>
              </a:rPr>
              <a:t>mencatat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  dan  </a:t>
            </a:r>
            <a:r>
              <a:rPr lang="en-US" sz="1800" dirty="0" err="1">
                <a:latin typeface="Rubik"/>
                <a:ea typeface="Rubik"/>
                <a:cs typeface="Rubik"/>
                <a:sym typeface="Rubik"/>
              </a:rPr>
              <a:t>mentracking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  status </a:t>
            </a:r>
            <a:r>
              <a:rPr lang="en-US" sz="1800" dirty="0" err="1">
                <a:latin typeface="Rubik"/>
                <a:ea typeface="Rubik"/>
                <a:cs typeface="Rubik"/>
                <a:sym typeface="Rubik"/>
              </a:rPr>
              <a:t>pengiriman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dirty="0" err="1">
                <a:latin typeface="Rubik"/>
                <a:ea typeface="Rubik"/>
                <a:cs typeface="Rubik"/>
                <a:sym typeface="Rubik"/>
              </a:rPr>
              <a:t>barang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dirty="0" err="1">
                <a:latin typeface="Rubik"/>
                <a:ea typeface="Rubik"/>
                <a:cs typeface="Rubik"/>
                <a:sym typeface="Rubik"/>
              </a:rPr>
              <a:t>dari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dirty="0" err="1">
                <a:latin typeface="Rubik"/>
                <a:ea typeface="Rubik"/>
                <a:cs typeface="Rubik"/>
                <a:sym typeface="Rubik"/>
              </a:rPr>
              <a:t>gudang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 PT Kalbe </a:t>
            </a:r>
            <a:r>
              <a:rPr lang="en-US" sz="1800" dirty="0" err="1">
                <a:latin typeface="Rubik"/>
                <a:ea typeface="Rubik"/>
                <a:cs typeface="Rubik"/>
                <a:sym typeface="Rubik"/>
              </a:rPr>
              <a:t>nutritionals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dirty="0" err="1">
                <a:latin typeface="Rubik"/>
                <a:ea typeface="Rubik"/>
                <a:cs typeface="Rubik"/>
                <a:sym typeface="Rubik"/>
              </a:rPr>
              <a:t>ke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dirty="0" err="1">
                <a:latin typeface="Rubik"/>
                <a:ea typeface="Rubik"/>
                <a:cs typeface="Rubik"/>
                <a:sym typeface="Rubik"/>
              </a:rPr>
              <a:t>toko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. </a:t>
            </a:r>
            <a:r>
              <a:rPr lang="en-US" sz="1800" dirty="0" err="1">
                <a:latin typeface="Rubik"/>
                <a:ea typeface="Rubik"/>
                <a:cs typeface="Rubik"/>
                <a:sym typeface="Rubik"/>
              </a:rPr>
              <a:t>Sebelum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dirty="0" err="1">
                <a:latin typeface="Rubik"/>
                <a:ea typeface="Rubik"/>
                <a:cs typeface="Rubik"/>
                <a:sym typeface="Rubik"/>
              </a:rPr>
              <a:t>dibuatnya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 software </a:t>
            </a:r>
            <a:r>
              <a:rPr lang="en-US" sz="1800" dirty="0" err="1">
                <a:latin typeface="Rubik"/>
                <a:ea typeface="Rubik"/>
                <a:cs typeface="Rubik"/>
                <a:sym typeface="Rubik"/>
              </a:rPr>
              <a:t>ini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, proses </a:t>
            </a:r>
            <a:r>
              <a:rPr lang="en-US" sz="1800" dirty="0" err="1">
                <a:latin typeface="Rubik"/>
                <a:ea typeface="Rubik"/>
                <a:cs typeface="Rubik"/>
                <a:sym typeface="Rubik"/>
              </a:rPr>
              <a:t>pencatatan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dirty="0" err="1">
                <a:latin typeface="Rubik"/>
                <a:ea typeface="Rubik"/>
                <a:cs typeface="Rubik"/>
                <a:sym typeface="Rubik"/>
              </a:rPr>
              <a:t>dilakukan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  di  </a:t>
            </a:r>
            <a:r>
              <a:rPr lang="en-US" sz="1800" dirty="0" err="1">
                <a:latin typeface="Rubik"/>
                <a:ea typeface="Rubik"/>
                <a:cs typeface="Rubik"/>
                <a:sym typeface="Rubik"/>
              </a:rPr>
              <a:t>dalam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  </a:t>
            </a:r>
            <a:r>
              <a:rPr lang="en-US" sz="1800" dirty="0" err="1">
                <a:latin typeface="Rubik"/>
                <a:ea typeface="Rubik"/>
                <a:cs typeface="Rubik"/>
                <a:sym typeface="Rubik"/>
              </a:rPr>
              <a:t>sebuah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  spreadsheet.  File  </a:t>
            </a:r>
            <a:r>
              <a:rPr lang="en-US" sz="1800" dirty="0" err="1">
                <a:latin typeface="Rubik"/>
                <a:ea typeface="Rubik"/>
                <a:cs typeface="Rubik"/>
                <a:sym typeface="Rubik"/>
              </a:rPr>
              <a:t>hasil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dirty="0" err="1">
                <a:latin typeface="Rubik"/>
                <a:ea typeface="Rubik"/>
                <a:cs typeface="Rubik"/>
                <a:sym typeface="Rubik"/>
              </a:rPr>
              <a:t>pencatatan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dirty="0" err="1">
                <a:latin typeface="Rubik"/>
                <a:ea typeface="Rubik"/>
                <a:cs typeface="Rubik"/>
                <a:sym typeface="Rubik"/>
              </a:rPr>
              <a:t>distribusi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dirty="0" err="1">
                <a:latin typeface="Rubik"/>
                <a:ea typeface="Rubik"/>
                <a:cs typeface="Rubik"/>
                <a:sym typeface="Rubik"/>
              </a:rPr>
              <a:t>terlampir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 di </a:t>
            </a:r>
            <a:r>
              <a:rPr lang="en-US" sz="1800" dirty="0" err="1">
                <a:latin typeface="Rubik"/>
                <a:ea typeface="Rubik"/>
                <a:cs typeface="Rubik"/>
                <a:sym typeface="Rubik"/>
              </a:rPr>
              <a:t>dalam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800" dirty="0" err="1">
                <a:latin typeface="Rubik"/>
                <a:ea typeface="Rubik"/>
                <a:cs typeface="Rubik"/>
                <a:sym typeface="Rubik"/>
              </a:rPr>
              <a:t>lampiran</a:t>
            </a:r>
            <a:r>
              <a:rPr lang="en-US" sz="1800" dirty="0">
                <a:latin typeface="Rubik"/>
                <a:ea typeface="Rubik"/>
                <a:cs typeface="Rubik"/>
                <a:sym typeface="Rubik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FBD7F7-D413-4BA6-B6F9-1E729DCB3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232" y="1215442"/>
            <a:ext cx="7453535" cy="298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5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426498" y="296068"/>
            <a:ext cx="6464604" cy="430857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latin typeface="Rubik"/>
                <a:ea typeface="Rubik"/>
                <a:cs typeface="Rubik"/>
                <a:sym typeface="Rubik"/>
              </a:rPr>
              <a:t>Lakukanlah</a:t>
            </a:r>
            <a:r>
              <a:rPr lang="en-US" sz="16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600" b="1" dirty="0" err="1">
                <a:latin typeface="Rubik"/>
                <a:ea typeface="Rubik"/>
                <a:cs typeface="Rubik"/>
                <a:sym typeface="Rubik"/>
              </a:rPr>
              <a:t>normalisasi</a:t>
            </a:r>
            <a:r>
              <a:rPr lang="en-US" sz="16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600" b="1" dirty="0" err="1">
                <a:latin typeface="Rubik"/>
                <a:ea typeface="Rubik"/>
                <a:cs typeface="Rubik"/>
                <a:sym typeface="Rubik"/>
              </a:rPr>
              <a:t>dari</a:t>
            </a:r>
            <a:r>
              <a:rPr lang="en-US" sz="16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600" b="1" dirty="0" err="1">
                <a:latin typeface="Rubik"/>
                <a:ea typeface="Rubik"/>
                <a:cs typeface="Rubik"/>
                <a:sym typeface="Rubik"/>
              </a:rPr>
              <a:t>hasil</a:t>
            </a:r>
            <a:r>
              <a:rPr lang="en-US" sz="16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600" b="1" dirty="0" err="1">
                <a:latin typeface="Rubik"/>
                <a:ea typeface="Rubik"/>
                <a:cs typeface="Rubik"/>
                <a:sym typeface="Rubik"/>
              </a:rPr>
              <a:t>pencatatan</a:t>
            </a:r>
            <a:r>
              <a:rPr lang="en-US" sz="16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600" b="1" dirty="0" err="1">
                <a:latin typeface="Rubik"/>
                <a:ea typeface="Rubik"/>
                <a:cs typeface="Rubik"/>
                <a:sym typeface="Rubik"/>
              </a:rPr>
              <a:t>distribusi</a:t>
            </a:r>
            <a:endParaRPr sz="16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F06389-3AFE-47A4-8409-71A741BE1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23" y="910767"/>
            <a:ext cx="3005177" cy="12708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0F9822-4AB2-4025-BC7D-BA97931C668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02025" y="2299772"/>
            <a:ext cx="3005175" cy="1270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9C264C-F391-48B0-BAC2-0B09A7DD0F4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621" t="7038" r="-475" b="12316"/>
          <a:stretch/>
        </p:blipFill>
        <p:spPr>
          <a:xfrm>
            <a:off x="439029" y="3720277"/>
            <a:ext cx="3068171" cy="10249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B7E6B6-CEE4-4733-A50E-1DAD91E61E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7173" y="948310"/>
            <a:ext cx="3680686" cy="14556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B0C6EB-C559-4BEA-B069-37D7749D920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737173" y="2587811"/>
            <a:ext cx="3680686" cy="22596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426498" y="296068"/>
            <a:ext cx="6891102" cy="430857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latin typeface="Rubik"/>
                <a:ea typeface="Rubik"/>
                <a:cs typeface="Rubik"/>
                <a:sym typeface="Rubik"/>
              </a:rPr>
              <a:t>Buatlah</a:t>
            </a:r>
            <a:r>
              <a:rPr lang="en-US" sz="16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600" b="1" dirty="0" err="1">
                <a:latin typeface="Rubik"/>
                <a:ea typeface="Rubik"/>
                <a:cs typeface="Rubik"/>
                <a:sym typeface="Rubik"/>
              </a:rPr>
              <a:t>struktur</a:t>
            </a:r>
            <a:r>
              <a:rPr lang="en-US" sz="1600" b="1" dirty="0">
                <a:latin typeface="Rubik"/>
                <a:ea typeface="Rubik"/>
                <a:cs typeface="Rubik"/>
                <a:sym typeface="Rubik"/>
              </a:rPr>
              <a:t> table </a:t>
            </a:r>
            <a:r>
              <a:rPr lang="en-US" sz="1600" b="1" dirty="0" err="1">
                <a:latin typeface="Rubik"/>
                <a:ea typeface="Rubik"/>
                <a:cs typeface="Rubik"/>
                <a:sym typeface="Rubik"/>
              </a:rPr>
              <a:t>tersebut</a:t>
            </a:r>
            <a:r>
              <a:rPr lang="en-US" sz="1600" b="1" dirty="0">
                <a:latin typeface="Rubik"/>
                <a:ea typeface="Rubik"/>
                <a:cs typeface="Rubik"/>
                <a:sym typeface="Rubik"/>
              </a:rPr>
              <a:t> di </a:t>
            </a:r>
            <a:r>
              <a:rPr lang="en-US" sz="1600" b="1" dirty="0" err="1">
                <a:latin typeface="Rubik"/>
                <a:ea typeface="Rubik"/>
                <a:cs typeface="Rubik"/>
                <a:sym typeface="Rubik"/>
              </a:rPr>
              <a:t>dalam</a:t>
            </a:r>
            <a:r>
              <a:rPr lang="en-US" sz="1600" b="1" dirty="0">
                <a:latin typeface="Rubik"/>
                <a:ea typeface="Rubik"/>
                <a:cs typeface="Rubik"/>
                <a:sym typeface="Rubik"/>
              </a:rPr>
              <a:t> schema </a:t>
            </a:r>
            <a:r>
              <a:rPr lang="en-US" sz="1600" b="1" dirty="0" err="1">
                <a:latin typeface="Rubik"/>
                <a:ea typeface="Rubik"/>
                <a:cs typeface="Rubik"/>
                <a:sym typeface="Rubik"/>
              </a:rPr>
              <a:t>bernama</a:t>
            </a:r>
            <a:r>
              <a:rPr lang="en-US" sz="1600" b="1" dirty="0">
                <a:latin typeface="Rubik"/>
                <a:ea typeface="Rubik"/>
                <a:cs typeface="Rubik"/>
                <a:sym typeface="Rubik"/>
              </a:rPr>
              <a:t> app</a:t>
            </a:r>
            <a:endParaRPr sz="16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03;p17">
            <a:extLst>
              <a:ext uri="{FF2B5EF4-FFF2-40B4-BE49-F238E27FC236}">
                <a16:creationId xmlns:a16="http://schemas.microsoft.com/office/drawing/2014/main" id="{1367504A-686B-45A7-857E-A8763087173B}"/>
              </a:ext>
            </a:extLst>
          </p:cNvPr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-11430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A0DC20-9132-446C-88F7-271C84AAC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7124" y="1197853"/>
            <a:ext cx="1849752" cy="343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68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426498" y="296068"/>
            <a:ext cx="6464604" cy="430857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latin typeface="Rubik"/>
                <a:ea typeface="Rubik"/>
                <a:cs typeface="Rubik"/>
                <a:sym typeface="Rubik"/>
              </a:rPr>
              <a:t>Buatlah</a:t>
            </a:r>
            <a:r>
              <a:rPr lang="en-US" sz="1600" b="1" dirty="0">
                <a:latin typeface="Rubik"/>
                <a:ea typeface="Rubik"/>
                <a:cs typeface="Rubik"/>
                <a:sym typeface="Rubik"/>
              </a:rPr>
              <a:t> ERD </a:t>
            </a:r>
            <a:r>
              <a:rPr lang="en-US" sz="1600" b="1" dirty="0" err="1">
                <a:latin typeface="Rubik"/>
                <a:ea typeface="Rubik"/>
                <a:cs typeface="Rubik"/>
                <a:sym typeface="Rubik"/>
              </a:rPr>
              <a:t>berdasarkan</a:t>
            </a:r>
            <a:r>
              <a:rPr lang="en-US" sz="16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600" b="1" dirty="0" err="1">
                <a:latin typeface="Rubik"/>
                <a:ea typeface="Rubik"/>
                <a:cs typeface="Rubik"/>
                <a:sym typeface="Rubik"/>
              </a:rPr>
              <a:t>hasil</a:t>
            </a:r>
            <a:r>
              <a:rPr lang="en-US" sz="16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600" b="1" dirty="0" err="1">
                <a:latin typeface="Rubik"/>
                <a:ea typeface="Rubik"/>
                <a:cs typeface="Rubik"/>
                <a:sym typeface="Rubik"/>
              </a:rPr>
              <a:t>dari</a:t>
            </a:r>
            <a:r>
              <a:rPr lang="en-US" sz="16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600" b="1" dirty="0" err="1">
                <a:latin typeface="Rubik"/>
                <a:ea typeface="Rubik"/>
                <a:cs typeface="Rubik"/>
                <a:sym typeface="Rubik"/>
              </a:rPr>
              <a:t>normalisasi</a:t>
            </a:r>
            <a:r>
              <a:rPr lang="en-US" sz="1600" b="1" dirty="0">
                <a:latin typeface="Rubik"/>
                <a:ea typeface="Rubik"/>
                <a:cs typeface="Rubik"/>
                <a:sym typeface="Rubik"/>
              </a:rPr>
              <a:t> data</a:t>
            </a:r>
            <a:endParaRPr sz="16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E6DB41-AE62-4D21-8FAF-1B20BC6273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9027" b="36331"/>
          <a:stretch/>
        </p:blipFill>
        <p:spPr>
          <a:xfrm>
            <a:off x="426499" y="1129553"/>
            <a:ext cx="8291003" cy="327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9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426498" y="275897"/>
            <a:ext cx="6891102" cy="923299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latin typeface="Rubik"/>
                <a:ea typeface="Rubik"/>
                <a:cs typeface="Rubik"/>
                <a:sym typeface="Rubik"/>
              </a:rPr>
              <a:t>Buatlah</a:t>
            </a:r>
            <a:r>
              <a:rPr lang="en-US" sz="16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600" b="1" dirty="0" err="1">
                <a:latin typeface="Rubik"/>
                <a:ea typeface="Rubik"/>
                <a:cs typeface="Rubik"/>
                <a:sym typeface="Rubik"/>
              </a:rPr>
              <a:t>sebuah</a:t>
            </a:r>
            <a:r>
              <a:rPr lang="en-US" sz="1600" b="1" dirty="0">
                <a:latin typeface="Rubik"/>
                <a:ea typeface="Rubik"/>
                <a:cs typeface="Rubik"/>
                <a:sym typeface="Rubik"/>
              </a:rPr>
              <a:t> user yang </a:t>
            </a:r>
            <a:r>
              <a:rPr lang="en-US" sz="1600" b="1" dirty="0" err="1">
                <a:latin typeface="Rubik"/>
                <a:ea typeface="Rubik"/>
                <a:cs typeface="Rubik"/>
                <a:sym typeface="Rubik"/>
              </a:rPr>
              <a:t>akan</a:t>
            </a:r>
            <a:r>
              <a:rPr lang="en-US" sz="16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600" b="1" dirty="0" err="1">
                <a:latin typeface="Rubik"/>
                <a:ea typeface="Rubik"/>
                <a:cs typeface="Rubik"/>
                <a:sym typeface="Rubik"/>
              </a:rPr>
              <a:t>digunakan</a:t>
            </a:r>
            <a:r>
              <a:rPr lang="en-US" sz="1600" b="1" dirty="0">
                <a:latin typeface="Rubik"/>
                <a:ea typeface="Rubik"/>
                <a:cs typeface="Rubik"/>
                <a:sym typeface="Rubik"/>
              </a:rPr>
              <a:t> oleh backend programmer </a:t>
            </a:r>
            <a:r>
              <a:rPr lang="en-US" sz="1600" b="1" dirty="0" err="1">
                <a:latin typeface="Rubik"/>
                <a:ea typeface="Rubik"/>
                <a:cs typeface="Rubik"/>
                <a:sym typeface="Rubik"/>
              </a:rPr>
              <a:t>untuk</a:t>
            </a:r>
            <a:r>
              <a:rPr lang="en-US" sz="16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600" b="1" dirty="0" err="1">
                <a:latin typeface="Rubik"/>
                <a:ea typeface="Rubik"/>
                <a:cs typeface="Rubik"/>
                <a:sym typeface="Rubik"/>
              </a:rPr>
              <a:t>melakukan</a:t>
            </a:r>
            <a:r>
              <a:rPr lang="en-US" sz="16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600" b="1" dirty="0" err="1">
                <a:latin typeface="Rubik"/>
                <a:ea typeface="Rubik"/>
                <a:cs typeface="Rubik"/>
                <a:sym typeface="Rubik"/>
              </a:rPr>
              <a:t>operasi</a:t>
            </a:r>
            <a:r>
              <a:rPr lang="en-US" sz="1600" b="1" dirty="0">
                <a:latin typeface="Rubik"/>
                <a:ea typeface="Rubik"/>
                <a:cs typeface="Rubik"/>
                <a:sym typeface="Rubik"/>
              </a:rPr>
              <a:t> database </a:t>
            </a:r>
            <a:r>
              <a:rPr lang="en-US" sz="1600" b="1" dirty="0" err="1">
                <a:latin typeface="Rubik"/>
                <a:ea typeface="Rubik"/>
                <a:cs typeface="Rubik"/>
                <a:sym typeface="Rubik"/>
              </a:rPr>
              <a:t>dengan</a:t>
            </a:r>
            <a:r>
              <a:rPr lang="en-US" sz="16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600" b="1" dirty="0" err="1">
                <a:latin typeface="Rubik"/>
                <a:ea typeface="Rubik"/>
                <a:cs typeface="Rubik"/>
                <a:sym typeface="Rubik"/>
              </a:rPr>
              <a:t>akses</a:t>
            </a:r>
            <a:r>
              <a:rPr lang="en-US" sz="16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600" b="1" dirty="0" err="1">
                <a:latin typeface="Rubik"/>
                <a:ea typeface="Rubik"/>
                <a:cs typeface="Rubik"/>
                <a:sym typeface="Rubik"/>
              </a:rPr>
              <a:t>hanya</a:t>
            </a:r>
            <a:r>
              <a:rPr lang="en-US" sz="16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600" b="1" dirty="0" err="1">
                <a:latin typeface="Rubik"/>
                <a:ea typeface="Rubik"/>
                <a:cs typeface="Rubik"/>
                <a:sym typeface="Rubik"/>
              </a:rPr>
              <a:t>dapat</a:t>
            </a:r>
            <a:r>
              <a:rPr lang="en-US" sz="16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600" b="1" dirty="0" err="1">
                <a:latin typeface="Rubik"/>
                <a:ea typeface="Rubik"/>
                <a:cs typeface="Rubik"/>
                <a:sym typeface="Rubik"/>
              </a:rPr>
              <a:t>melakukan</a:t>
            </a:r>
            <a:r>
              <a:rPr lang="en-US" sz="1600" b="1" dirty="0">
                <a:latin typeface="Rubik"/>
                <a:ea typeface="Rubik"/>
                <a:cs typeface="Rubik"/>
                <a:sym typeface="Rubik"/>
              </a:rPr>
              <a:t> DML (INSERT, UPDATE, DELETE, SELECT)</a:t>
            </a:r>
            <a:endParaRPr sz="16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36ECCA-84F4-4041-BBBC-3A1704EA84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1704"/>
          <a:stretch/>
        </p:blipFill>
        <p:spPr>
          <a:xfrm>
            <a:off x="481149" y="1393310"/>
            <a:ext cx="8236353" cy="308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24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762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426498" y="296068"/>
            <a:ext cx="6891102" cy="677078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latin typeface="Rubik"/>
                <a:ea typeface="Rubik"/>
                <a:cs typeface="Rubik"/>
                <a:sym typeface="Rubik"/>
              </a:rPr>
              <a:t>Buatlah</a:t>
            </a:r>
            <a:r>
              <a:rPr lang="en-US" sz="1600" b="1" dirty="0">
                <a:latin typeface="Rubik"/>
                <a:ea typeface="Rubik"/>
                <a:cs typeface="Rubik"/>
                <a:sym typeface="Rubik"/>
              </a:rPr>
              <a:t> query </a:t>
            </a:r>
            <a:r>
              <a:rPr lang="en-US" sz="1600" b="1" dirty="0" err="1">
                <a:latin typeface="Rubik"/>
                <a:ea typeface="Rubik"/>
                <a:cs typeface="Rubik"/>
                <a:sym typeface="Rubik"/>
              </a:rPr>
              <a:t>untuk</a:t>
            </a:r>
            <a:r>
              <a:rPr lang="en-US" sz="1600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sv-SE" sz="1600" b="1" dirty="0">
                <a:latin typeface="Rubik"/>
                <a:ea typeface="Rubik"/>
                <a:cs typeface="Rubik"/>
                <a:sym typeface="Rubik"/>
              </a:rPr>
              <a:t>menampilkan 2 driver dengan pengiriman terbanyak bulan Mei 2023</a:t>
            </a:r>
            <a:endParaRPr sz="16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8C1D25-1D78-4FFD-B5FB-95DBB139B7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0"/>
          <a:stretch/>
        </p:blipFill>
        <p:spPr>
          <a:xfrm>
            <a:off x="426498" y="1170899"/>
            <a:ext cx="8291004" cy="18252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C2C60B-D862-4824-BF65-E8AD97A955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498" y="3223098"/>
            <a:ext cx="8291004" cy="137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68795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336</Words>
  <Application>Microsoft Office PowerPoint</Application>
  <PresentationFormat>On-screen Show (16:9)</PresentationFormat>
  <Paragraphs>35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Rubik SemiBold</vt:lpstr>
      <vt:lpstr>Rubik Light</vt:lpstr>
      <vt:lpstr>Rubik Medium</vt:lpstr>
      <vt:lpstr>Rubik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Administrator</cp:lastModifiedBy>
  <cp:revision>23</cp:revision>
  <dcterms:modified xsi:type="dcterms:W3CDTF">2023-10-25T20:37:42Z</dcterms:modified>
</cp:coreProperties>
</file>